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1" r:id="rId3"/>
    <p:sldId id="272" r:id="rId4"/>
    <p:sldId id="273" r:id="rId5"/>
    <p:sldId id="257" r:id="rId6"/>
    <p:sldId id="263" r:id="rId7"/>
    <p:sldId id="258" r:id="rId8"/>
    <p:sldId id="264" r:id="rId9"/>
    <p:sldId id="260" r:id="rId10"/>
    <p:sldId id="259" r:id="rId11"/>
    <p:sldId id="277" r:id="rId12"/>
    <p:sldId id="274" r:id="rId13"/>
    <p:sldId id="278" r:id="rId14"/>
    <p:sldId id="262" r:id="rId15"/>
    <p:sldId id="279" r:id="rId16"/>
    <p:sldId id="275" r:id="rId17"/>
    <p:sldId id="280" r:id="rId18"/>
    <p:sldId id="261" r:id="rId19"/>
    <p:sldId id="276" r:id="rId20"/>
    <p:sldId id="270" r:id="rId21"/>
    <p:sldId id="281" r:id="rId22"/>
    <p:sldId id="282" r:id="rId23"/>
    <p:sldId id="268" r:id="rId24"/>
    <p:sldId id="283" r:id="rId25"/>
    <p:sldId id="269" r:id="rId26"/>
    <p:sldId id="284" r:id="rId27"/>
    <p:sldId id="266" r:id="rId28"/>
    <p:sldId id="285" r:id="rId29"/>
    <p:sldId id="267" r:id="rId30"/>
    <p:sldId id="286" r:id="rId31"/>
    <p:sldId id="265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930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702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365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960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8936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903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291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984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186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495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717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C37AD88-8B49-4524-92E5-BAE1E21B57E2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6911658-80F0-4373-89D5-ADB2AFB99AC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0204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r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1818524" y="2265707"/>
            <a:ext cx="8383713" cy="151553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ХУДОЖЕСТВЕННАЯ КЕРАМИКА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321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9969" y="213456"/>
            <a:ext cx="5256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ДЫМКОВСКАЯ ИГРУШКА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2737" y="633934"/>
            <a:ext cx="115310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Русская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глиняная игрушка, расписанная и обожжённая в печи. Название происходит от места производства — слобода Дымково Вятской губернии (ныне Кировской области). Наряду с другими продуктами народных промыслов считается одним из символов русского ремесла.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Возник в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XV—XVI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веках.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ÐÐ°ÑÑÐ¸Ð½ÐºÐ¸ Ð¿Ð¾ Ð·Ð°Ð¿ÑÐ¾ÑÑ Ð´ÑÐ¼ÐºÐ¾Ð²ÑÐºÐ°Ñ Ð¸Ð³ÑÑÑ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37" y="2285788"/>
            <a:ext cx="5585210" cy="391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" r="2903"/>
          <a:stretch/>
        </p:blipFill>
        <p:spPr bwMode="auto">
          <a:xfrm>
            <a:off x="6247703" y="2285788"/>
            <a:ext cx="5575221" cy="391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539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91220" y="456647"/>
            <a:ext cx="450007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Возникновение игрушки связывают с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весенним праздником Свистунья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к которому женское население слободы Дымково лепило свистульки из глины в виде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коней, баранов, козлов, уток и других животных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; их красили в разные яркие цвета. Позднее, когда праздник потерял своё значение, промысел не только сохранился, но и получил дальнейшее развитие.</a:t>
            </a:r>
          </a:p>
        </p:txBody>
      </p:sp>
      <p:pic>
        <p:nvPicPr>
          <p:cNvPr id="11266" name="Picture 2" descr="ÐÐ°ÑÑÐ¸Ð½ÐºÐ¸ Ð¿Ð¾ Ð·Ð°Ð¿ÑÐ¾ÑÑ Ð´ÑÐ¼ÐºÐ¾Ð²ÑÐºÐ°Ñ Ð¸Ð³ÑÑÑ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32" y="456647"/>
            <a:ext cx="5495210" cy="549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617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6449" y="736676"/>
            <a:ext cx="113084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Русская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глиняная игрушка. Художественный промысел, сформировавшийся в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Спасском уезде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ныне Спасском районе Пензенской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области. Производство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игрушки возникло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XIX в.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базе местного гончарного промысла.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9969" y="213456"/>
            <a:ext cx="51619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АБАШЕВСКАЯ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ИГРУШКА</a:t>
            </a:r>
          </a:p>
        </p:txBody>
      </p:sp>
      <p:pic>
        <p:nvPicPr>
          <p:cNvPr id="12290" name="Picture 2" descr="ÐÐ°ÑÑÐ¸Ð½ÐºÐ¸ Ð¿Ð¾ Ð·Ð°Ð¿ÑÐ¾ÑÑ Ð°Ð±Ð°ÑÐµÐ²ÑÐºÐ°Ñ Ð¸Ð³ÑÑÑÐº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7"/>
          <a:stretch/>
        </p:blipFill>
        <p:spPr bwMode="auto">
          <a:xfrm>
            <a:off x="639915" y="2008924"/>
            <a:ext cx="5678692" cy="414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ÐÐ°ÑÑÐ¸Ð½ÐºÐ¸ Ð¿Ð¾ Ð·Ð°Ð¿ÑÐ¾ÑÑ Ð°Ð±Ð°ÑÐµÐ²ÑÐºÐ°Ñ Ð¸Ð³ÑÑÑÐºÐ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" r="2361"/>
          <a:stretch/>
        </p:blipFill>
        <p:spPr bwMode="auto">
          <a:xfrm>
            <a:off x="6431622" y="2008924"/>
            <a:ext cx="5219272" cy="414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140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348" y="175588"/>
            <a:ext cx="73494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свистульки, изображающие животных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нередко принимающих фантасмагорический сказочный облик. Фигурки имеют удлиненное туловище с короткими, широко расставленными ногами и длинной изящной шеей.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Головы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козлов, оленей, баранов увенчаны изогнутыми, иногда многоярусными рогами. Пышные челки, кудрявые бороды и гривы четко моделированы, их контуры, очерченные стекой, имеют строгий рисунок и высокий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рельеф. Свистульки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раскрашены яркими эмалевыми красками — синими, зелеными, красными, в самых неожиданных сочетаниях. Отдельные детали, например, рога, могут быть расписаны серебром или золотом. Порой части фигурок остаются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незакрашенными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резко контрастируют с броскими пятнами эмали. </a:t>
            </a:r>
          </a:p>
        </p:txBody>
      </p:sp>
      <p:pic>
        <p:nvPicPr>
          <p:cNvPr id="13314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9" b="3742"/>
          <a:stretch/>
        </p:blipFill>
        <p:spPr bwMode="auto">
          <a:xfrm>
            <a:off x="7674796" y="116153"/>
            <a:ext cx="3688422" cy="612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267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1612" y="292066"/>
            <a:ext cx="58929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КАРГОПОЛЬСКАЯ ИГРУШКА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9047" y="815286"/>
            <a:ext cx="114527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Русская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глиняная игрушка. Художественный промысел, распространённый в районе города Каргополя Архангельской области.</a:t>
            </a:r>
          </a:p>
        </p:txBody>
      </p:sp>
      <p:pic>
        <p:nvPicPr>
          <p:cNvPr id="14338" name="Picture 2" descr="https://upload.wikimedia.org/wikipedia/commons/thumb/5/57/KargopolFolkToys4_192_2460.jpg/1280px-KargopolFolkToys4_192_246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" r="-1"/>
          <a:stretch/>
        </p:blipFill>
        <p:spPr bwMode="auto">
          <a:xfrm>
            <a:off x="339047" y="1746606"/>
            <a:ext cx="6470806" cy="441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ÐÐ°ÑÑÐ¸Ð½ÐºÐ¸ Ð¿Ð¾ Ð·Ð°Ð¿ÑÐ¾ÑÑ ÐÐÐ ÐÐÐÐÐÐ¬Ð¡ÐÐÐ¯ ÐÐÐ Ð£Ð¨ÐÐ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6" r="4379"/>
          <a:stretch/>
        </p:blipFill>
        <p:spPr bwMode="auto">
          <a:xfrm>
            <a:off x="6934807" y="1746606"/>
            <a:ext cx="4857002" cy="441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3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928" y="390715"/>
            <a:ext cx="6280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Каргопольская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игрушка выглядит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достаточно архаично. Тем не менее, она имеет узнаваемый стиль, типажи и роспись.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Сюжеты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условно делятся на две категории. </a:t>
            </a:r>
            <a:r>
              <a:rPr lang="ru-RU" sz="2400" i="1" u="sng" dirty="0">
                <a:latin typeface="Arial" panose="020B0604020202020204" pitchFamily="34" charset="0"/>
                <a:cs typeface="Arial" panose="020B0604020202020204" pitchFamily="34" charset="0"/>
              </a:rPr>
              <a:t>Первая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это архаичные типы, например, </a:t>
            </a:r>
            <a:r>
              <a:rPr lang="ru-RU" sz="2400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Берегиня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400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женцина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держащая в руках голубей),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полкан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лошадки 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другие животные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Вторая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категория – это сюжетная игрушка, вольно демонстрирующая 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сцены деревенской жизни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а также 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иллюстрирующая сказочные сюжеты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Это композиции, например, такой тематики: «Мужики на рыбалке», «Девушка за стиркой», «Тройка», «Репка» и так далее. </a:t>
            </a:r>
          </a:p>
        </p:txBody>
      </p:sp>
      <p:pic>
        <p:nvPicPr>
          <p:cNvPr id="15362" name="Picture 2" descr="ÐÐ°ÑÑÐ¸Ð½ÐºÐ¸ Ð¿Ð¾ Ð·Ð°Ð¿ÑÐ¾ÑÑ ÐÐÐ ÐÐÐÐÐÐ¬Ð¡ÐÐÐ¯ ÐÐÐ Ð£Ð¨ÐÐ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3" r="10322"/>
          <a:stretch/>
        </p:blipFill>
        <p:spPr bwMode="auto">
          <a:xfrm>
            <a:off x="6955604" y="390715"/>
            <a:ext cx="4715838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4577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8584" y="367569"/>
            <a:ext cx="52084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КОЖЛЯНСКАЯ ИГРУШКА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3301" y="890789"/>
            <a:ext cx="114659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Русская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народная глиняная игрушка-свистулька. Название происходит от места изготовления село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Кожля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Курчатовского района, Курской области.</a:t>
            </a:r>
          </a:p>
        </p:txBody>
      </p:sp>
      <p:pic>
        <p:nvPicPr>
          <p:cNvPr id="16388" name="Picture 4" descr="ÐÐ°ÑÑÐ¸Ð½ÐºÐ¸ Ð¿Ð¾ Ð·Ð°Ð¿ÑÐ¾ÑÑ ÐÐÐÐÐ¯ÐÐ¡ÐÐÐ¯ ÐÐÐ Ð£Ð¨ÐÐ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" r="15814"/>
          <a:stretch/>
        </p:blipFill>
        <p:spPr bwMode="auto">
          <a:xfrm>
            <a:off x="623301" y="1861110"/>
            <a:ext cx="5119954" cy="429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ÐÐ°ÑÑÐ¸Ð½ÐºÐ¸ Ð¿Ð¾ Ð·Ð°Ð¿ÑÐ¾ÑÑ ÐÐÐÐÐ¯ÐÐ¡ÐÐÐ¯ ÐÐÐ Ð£Ð¨ÐÐ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2" r="5508"/>
          <a:stretch/>
        </p:blipFill>
        <p:spPr bwMode="auto">
          <a:xfrm>
            <a:off x="5959704" y="1861110"/>
            <a:ext cx="5639819" cy="429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866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6863" y="391801"/>
            <a:ext cx="545900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После обжига глина изменяет цвет на бледно-розовый или телесный и, если Дымковскую игрушку мастера подбеливают, подкрашивают, то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Кожлянскую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нет. Ещё одна отличительная черта игрушки из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Кожли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ней нет “</a:t>
            </a:r>
            <a:r>
              <a:rPr lang="ru-RU" sz="2400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налепов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то есть отдельно сделанных деталей, прилепленных на игрушку.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Фигурки игрушек разнообразны - это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барыни, 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всадники на конях и множество зверушек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Весной игрушками-свистульками прогоняли зиму и закликали солнышко.</a:t>
            </a:r>
          </a:p>
        </p:txBody>
      </p:sp>
      <p:pic>
        <p:nvPicPr>
          <p:cNvPr id="17410" name="Picture 2" descr="ÐÐ°ÑÑÐ¸Ð½ÐºÐ¸ Ð¿Ð¾ Ð·Ð°Ð¿ÑÐ¾ÑÑ ÐÐÐÐÐ¯ÐÐ¡ÐÐÐ¯ ÐÐÐ Ð£Ð¨ÐÐ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9" r="16268"/>
          <a:stretch/>
        </p:blipFill>
        <p:spPr bwMode="auto">
          <a:xfrm>
            <a:off x="6791217" y="481003"/>
            <a:ext cx="4685017" cy="545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611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0061" y="244278"/>
            <a:ext cx="60965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ЖБАННИКОВСКАЯ ИГРУШКА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318" y="767498"/>
            <a:ext cx="117433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Русский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народный промысел в деревнях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Жбанниково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Роймино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Рыжухино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других Городецкого района Нижегородской области. Особенность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этой игрушки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том, что туловище всех фигурок напоминает глиняную пирамиду на трёх ногах-основах.</a:t>
            </a:r>
          </a:p>
        </p:txBody>
      </p:sp>
      <p:pic>
        <p:nvPicPr>
          <p:cNvPr id="9218" name="Picture 2" descr="ÐÐ°ÑÑÐ¸Ð½ÐºÐ¸ Ð¿Ð¾ Ð·Ð°Ð¿ÑÐ¾ÑÑ Ð¶Ð±Ð°Ð½Ð½Ð¸ÐºÐ¾Ð²ÑÐºÐ°Ñ Ð¸Ð³ÑÑÑÐº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03"/>
          <a:stretch/>
        </p:blipFill>
        <p:spPr bwMode="auto">
          <a:xfrm>
            <a:off x="6505005" y="2384159"/>
            <a:ext cx="5268618" cy="374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Ольга\Desktop\презентации\худ. керамика\керамич.игрушки\жбанниковская игрушка\zhbannikovo243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54"/>
          <a:stretch/>
        </p:blipFill>
        <p:spPr bwMode="auto">
          <a:xfrm>
            <a:off x="356168" y="2384159"/>
            <a:ext cx="5972713" cy="374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4126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9055" y="507386"/>
            <a:ext cx="58905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Промысел возник 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начале XX в.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Местная свистулька получила известность 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1930-е гг.,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тогда же появились новые типы игрушки, помимо традиционных (например, всадники) и сложился характер росписи, сохраняющийся и в современной игрушке. Причудливое сочетание красок в росписи создается использованием темной эмалевой краски в качестве фона, по которому наносятся пятна более светлых тонов. Отдельные детали фигур «серебрятся» с помощью алюминиевого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порошка.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ÐÐ°ÑÑÐ¸Ð½ÐºÐ¸ Ð¿Ð¾ Ð·Ð°Ð¿ÑÐ¾ÑÑ Ð¶Ð±Ð°Ð½Ð½Ð¸ÐºÐ¾Ð²ÑÐºÐ°Ñ Ð¸Ð³ÑÑÑÐº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8" b="6823"/>
          <a:stretch/>
        </p:blipFill>
        <p:spPr bwMode="auto">
          <a:xfrm>
            <a:off x="6957067" y="411086"/>
            <a:ext cx="4667250" cy="545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688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8370" y="261103"/>
            <a:ext cx="112193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Керамика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(др.-греч.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κέρ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αμος — глина) — изделия из неорганических материалов (например, глины) и их смесей с минеральными добавками, изготавливаемые под воздействием высокой температуры с последующим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охлаждением. 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узком смысле слово керамика обозначает глину, прошедшую обжиг.</a:t>
            </a:r>
          </a:p>
        </p:txBody>
      </p:sp>
      <p:sp>
        <p:nvSpPr>
          <p:cNvPr id="3" name="Овал 2"/>
          <p:cNvSpPr/>
          <p:nvPr/>
        </p:nvSpPr>
        <p:spPr>
          <a:xfrm>
            <a:off x="4633038" y="2876034"/>
            <a:ext cx="2732925" cy="2578813"/>
          </a:xfrm>
          <a:prstGeom prst="ellipse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КЕРАМИКА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8823" y="2887733"/>
            <a:ext cx="1517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фарфор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72647" y="2876034"/>
            <a:ext cx="1162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фаянс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8673" y="4771595"/>
            <a:ext cx="1658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майолика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469819" y="4780782"/>
            <a:ext cx="34379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гончарная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керамика 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3667874" y="3106866"/>
            <a:ext cx="1119883" cy="4274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7" idx="3"/>
          </p:cNvCxnSpPr>
          <p:nvPr/>
        </p:nvCxnSpPr>
        <p:spPr>
          <a:xfrm flipH="1">
            <a:off x="2667589" y="4441081"/>
            <a:ext cx="1965449" cy="56134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6" idx="1"/>
          </p:cNvCxnSpPr>
          <p:nvPr/>
        </p:nvCxnSpPr>
        <p:spPr>
          <a:xfrm flipV="1">
            <a:off x="7274103" y="3106867"/>
            <a:ext cx="1298544" cy="53631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8" idx="1"/>
          </p:cNvCxnSpPr>
          <p:nvPr/>
        </p:nvCxnSpPr>
        <p:spPr>
          <a:xfrm>
            <a:off x="7274103" y="4549950"/>
            <a:ext cx="1195716" cy="4616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2917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82827" y="264827"/>
            <a:ext cx="61237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ФИЛИМОНОВСКАЯ ИГРУШКА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8989" y="661694"/>
            <a:ext cx="10479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Русская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глиняная игрушка. Древнерусский прикладной художественный промысел, сформировавшийся в 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деревне Филимоново Одоевского р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айона Тульской области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r>
              <a:rPr lang="ru-RU" sz="2400" dirty="0">
                <a:solidFill>
                  <a:srgbClr val="222222"/>
                </a:solidFill>
                <a:latin typeface="Arial" panose="020B0604020202020204" pitchFamily="34" charset="0"/>
              </a:rPr>
              <a:t> По данным археологов </a:t>
            </a:r>
            <a:r>
              <a:rPr lang="ru-RU" sz="2400" dirty="0" err="1">
                <a:solidFill>
                  <a:srgbClr val="222222"/>
                </a:solidFill>
                <a:latin typeface="Arial" panose="020B0604020202020204" pitchFamily="34" charset="0"/>
              </a:rPr>
              <a:t>филимоновскому</a:t>
            </a:r>
            <a:r>
              <a:rPr lang="ru-RU" sz="2400" dirty="0">
                <a:solidFill>
                  <a:srgbClr val="222222"/>
                </a:solidFill>
                <a:latin typeface="Arial" panose="020B0604020202020204" pitchFamily="34" charset="0"/>
              </a:rPr>
              <a:t> промыслу более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700 лет</a:t>
            </a:r>
            <a:r>
              <a:rPr lang="ru-RU" sz="2400" dirty="0">
                <a:solidFill>
                  <a:srgbClr val="222222"/>
                </a:solidFill>
                <a:latin typeface="Arial" panose="020B0604020202020204" pitchFamily="34" charset="0"/>
              </a:rPr>
              <a:t>. По другим данным около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1 тыс. лет.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434" name="Picture 2" descr="https://upload.wikimedia.org/wikipedia/commons/thumb/d/d6/Filimonovo_toys_03_%28VMDPNI%29_by_shakko.jpg/1024px-Filimonovo_toys_03_%28VMDPNI%29_by_shakk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79" y="2343467"/>
            <a:ext cx="5204292" cy="39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upload.wikimedia.org/wikipedia/commons/thumb/b/b3/Filimonovo_toys_02_%28VMDPNI%29_by_shakko.jpg/800px-Filimonovo_toys_02_%28VMDPNI%29_by_shakk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4" b="6847"/>
          <a:stretch/>
        </p:blipFill>
        <p:spPr bwMode="auto">
          <a:xfrm>
            <a:off x="6765929" y="2343467"/>
            <a:ext cx="4489410" cy="39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3304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3025" y="755117"/>
            <a:ext cx="641449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Основную массу изделий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филимоновских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мастериц составляют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традиционные свистульки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барыни, всадники, коровы, медведи, петухи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т. п. </a:t>
            </a: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Изображения людей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— монолитные, скупые на детали — близки древним примитивным фигуркам. Неширокая юбка-колокол у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филимоновских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барынь плавно переходит в короткое узкое тело и завершается конусообразной головой, составляющей одно целое с шеей.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Кавалеры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похожи на дам, но вместо юбки у них толстые цилиндрические ноги, обутые в неуклюжие сапоги. </a:t>
            </a:r>
          </a:p>
        </p:txBody>
      </p:sp>
      <p:pic>
        <p:nvPicPr>
          <p:cNvPr id="19458" name="Picture 2" descr="ÐÐ°ÑÑÐ¸Ð½ÐºÐ¸ Ð¿Ð¾ Ð·Ð°Ð¿ÑÐ¾ÑÑ ÑÐ¸Ð»Ð¸Ð¼Ð¾Ð½Ð¾Ð²ÑÐºÐ°Ñ ÐÐÐ Ð£Ð¨ÐÐ Ð»ÑÐ±Ð¾Ñ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681" y="272585"/>
            <a:ext cx="3925335" cy="585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7118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6060" y="90493"/>
            <a:ext cx="776933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Все </a:t>
            </a: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персонажи животного мира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имеют тонкую талию и длинную, с изящным изгибом шею, плавно переходящую в маленькую голову. Только форма головы да наличие или отсутствие рогов и ушей позволяют отличить одно животное от другого. У барана рога — круглые завитки-баранки, у коровы — полумесяцем торчат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вверх, и т.д.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482" name="Picture 2" descr="ÐÐ°ÑÑÐ¸Ð½ÐºÐ¸ Ð¿Ð¾ Ð·Ð°Ð¿ÑÐ¾ÑÑ ÑÐ¸Ð»Ð¸Ð¼Ð¾Ð½Ð¾Ð²ÑÐºÐ°Ñ ÐÐÐ Ð£Ð¨ÐÐ Ð¼ÐµÐ´Ð²ÐµÐ´Ñ Ñ Ð·ÐµÑÐºÐ°Ð»Ð¾Ð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02" y="174378"/>
            <a:ext cx="3852809" cy="576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5773" y="5934391"/>
            <a:ext cx="2639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Медведь с зеркалом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484" name="Picture 4" descr="ÐÐ°ÑÑÐ¸Ð½ÐºÐ¸ Ð¿Ð¾ Ð·Ð°Ð¿ÑÐ¾ÑÑ ÑÐ¸Ð»Ð¸Ð¼Ð¾Ð½Ð¾Ð²ÑÐºÐ°Ñ ÐÐÐ Ð£Ð¨ÐÐ Ð¶Ð¸Ð²Ð¾ÑÐ½Ñ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060" y="2809438"/>
            <a:ext cx="3070510" cy="344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ÐÐ°ÑÑÐ¸Ð½ÐºÐ¸ Ð¿Ð¾ Ð·Ð°Ð¿ÑÐ¾ÑÑ ÑÐ¸Ð»Ð¸Ð¼Ð¾Ð½Ð¾Ð²ÑÐºÐ°Ñ ÐÐÐ Ð£Ð¨ÐÐ Ð¶Ð¸Ð²Ð¾ÑÐ½ÑÐµ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9" r="10301"/>
          <a:stretch/>
        </p:blipFill>
        <p:spPr bwMode="auto">
          <a:xfrm>
            <a:off x="7532419" y="2809438"/>
            <a:ext cx="1939288" cy="344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ÐÐ°ÑÑÐ¸Ð½ÐºÐ¸ Ð¿Ð¾ Ð·Ð°Ð¿ÑÐ¾ÑÑ ÑÐ¸Ð»Ð¸Ð¼Ð¾Ð½Ð¾Ð²ÑÐºÐ°Ñ ÐÐÐ Ð£Ð¨ÐÐ Ð¶Ð¸Ð²Ð¾ÑÐ½Ñ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204" y="2809438"/>
            <a:ext cx="2304338" cy="344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034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4271" y="382970"/>
            <a:ext cx="64716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СТАРООСКОЛЬСКАЯ ИГРУШКА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3952" y="834270"/>
            <a:ext cx="10918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Р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усский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народный художественный промысел в </a:t>
            </a:r>
            <a:r>
              <a:rPr lang="ru-RU" sz="2400" dirty="0" err="1">
                <a:solidFill>
                  <a:srgbClr val="000000"/>
                </a:solidFill>
                <a:latin typeface="Arial" panose="020B0604020202020204" pitchFamily="34" charset="0"/>
              </a:rPr>
              <a:t>Старооскольском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 районе Белгородской области. Известен </a:t>
            </a:r>
            <a:endParaRPr lang="ru-RU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с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начала XVIII века.</a:t>
            </a:r>
            <a:endParaRPr lang="ru-RU" sz="24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1506" name="Picture 2" descr="ÐÐ°ÑÑÐ¸Ð½ÐºÐ¸ Ð¿Ð¾ Ð·Ð°Ð¿ÑÐ¾ÑÑ Ð¡Ð¢ÐÐ ÐÐÐ¡ÐÐÐÐ¬Ð¡ÐÐÐ¯ ÐÐÐ Ð£Ð¨ÐÐ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727" y="1583074"/>
            <a:ext cx="6808650" cy="464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ÐÐ°ÑÑÐ¸Ð½ÐºÐ¸ Ð¿Ð¾ Ð·Ð°Ð¿ÑÐ¾ÑÑ Ð¡Ð¢ÐÐ ÐÐÐ¡ÐÐÐÐ¬Ð¡ÐÐÐ¯ ÐÐÐ Ð£Ð¨ÐÐ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" r="15101"/>
          <a:stretch/>
        </p:blipFill>
        <p:spPr bwMode="auto">
          <a:xfrm>
            <a:off x="339047" y="2414517"/>
            <a:ext cx="4344263" cy="3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456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542" y="219790"/>
            <a:ext cx="115618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Искусствоведы делят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эту народную игрушку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крестьянскую, посадскую и городскую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Старооскольскую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относят к довольно редкой посадской. Посадская игрушка представляет собой нечто среднее между городской и крестьянской. В ней нет яркости и тщательности отделки, которая присуща городской игрушки, нет и примитивности пластики и грубой раскраски крестьянской игрушки.</a:t>
            </a:r>
          </a:p>
        </p:txBody>
      </p:sp>
      <p:pic>
        <p:nvPicPr>
          <p:cNvPr id="3" name="Picture 2" descr="C:\Users\Ольга\Desktop\презентации\худ. керамика\керамич.игрушки\старооскольская игрушка\Vsadnik(kazak)_350-310x3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1" b="15645"/>
          <a:stretch/>
        </p:blipFill>
        <p:spPr bwMode="auto">
          <a:xfrm>
            <a:off x="476034" y="2174208"/>
            <a:ext cx="4911048" cy="398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Ольга\Desktop\презентации\худ. керамика\керамич.игрушки\старооскольская игрушка\stoskolbell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970" y="2158782"/>
            <a:ext cx="5994536" cy="399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9247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27357" y="223730"/>
            <a:ext cx="4455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ТУЛЬСКАЯ ИГРУШКА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3631" y="998744"/>
            <a:ext cx="341249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Первое упоминание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Тульской городской игрушке датируется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1912 годом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но распространены игрушки были задолго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начала XX века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Промысел, возникший в слободе Большие Гончары, просуществовал до революции. Затем игрушка была забыта.</a:t>
            </a:r>
          </a:p>
        </p:txBody>
      </p:sp>
      <p:pic>
        <p:nvPicPr>
          <p:cNvPr id="6" name="Picture 2" descr="http://filimonovo-museum.ru/site/content/images/toys3/DSC_6557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178" y="867672"/>
            <a:ext cx="3462391" cy="516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://filimonovo-museum.ru/assets/images/DSC_7351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229" y="867672"/>
            <a:ext cx="3454381" cy="515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891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9735" y="337555"/>
            <a:ext cx="41747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Тульская городская игрушка не отличается многообразием сюжетов: это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барыни с зонтиками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гуляющие и танцующие пары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амазонки и наездники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доярка с коровой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пеленальщица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монахи 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монахини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Фигурки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отличаются своеобразной пластикой. Их туловища вытянуты вверх. У них маленькие головки, широкие и высокие юбки-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колоколы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4" name="Picture 2" descr="http://filimonovo-museum.ru/site/content/images/toys3/DSC_6580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" r="12439"/>
          <a:stretch/>
        </p:blipFill>
        <p:spPr bwMode="auto">
          <a:xfrm>
            <a:off x="4664467" y="337555"/>
            <a:ext cx="3287731" cy="580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filimonovo-museum.ru/site/content/images/toys3/DSC_7427w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1" r="5566"/>
          <a:stretch/>
        </p:blipFill>
        <p:spPr bwMode="auto">
          <a:xfrm>
            <a:off x="8250149" y="337555"/>
            <a:ext cx="3342523" cy="580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9780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4862" y="285375"/>
            <a:ext cx="8502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ОРЛОВСКАЯ (ПЛЕШКОВСКАЯ) ИГРУШКА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336" y="764435"/>
            <a:ext cx="114351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Русский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народный художественный промысел по изготовлению керамических игрушек, возникший в селе Плешково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Ливенского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района Орловской области, России. По письменным источникам о промысле известно с XVII века.</a:t>
            </a:r>
          </a:p>
        </p:txBody>
      </p:sp>
      <p:pic>
        <p:nvPicPr>
          <p:cNvPr id="4" name="Picture 3" descr="C:\Users\Ольга\Desktop\презентации\худ. керамика\керамич.игрушки\орловска игрушка\chernyshinskaya_igrushka_frolovoy_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99"/>
          <a:stretch/>
        </p:blipFill>
        <p:spPr bwMode="auto">
          <a:xfrm>
            <a:off x="719191" y="2070569"/>
            <a:ext cx="3719246" cy="409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Ð¡ÑÑÐ°ÑÑÐ¸ Ð¿Ð¾ Ð¿Ð»ÐµÑÐºÐ¾Ð²ÑÐºÐ¾Ð¹ Ð¸Ð³ÑÑÑÐº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436" y="2070569"/>
            <a:ext cx="4515858" cy="409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ÐÐ°ÑÑÐ¸Ð½ÐºÐ¸ Ð¿Ð¾ Ð·Ð°Ð¿ÑÐ¾ÑÑ Ð¿Ð»ÐµÑÐºÐ¾Ð²ÑÐºÐ°Ñ ÐÐÐ Ð£Ð¨ÐÐ ÑÐ¾Ð»Ð´Ð°Ñ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9" r="30321"/>
          <a:stretch/>
        </p:blipFill>
        <p:spPr bwMode="auto">
          <a:xfrm>
            <a:off x="4786904" y="2070569"/>
            <a:ext cx="1873065" cy="409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064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0832" y="327684"/>
            <a:ext cx="114796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Раскраска обычно выполнялась в </a:t>
            </a:r>
            <a:r>
              <a:rPr lang="ru-RU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красный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цвета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зелёный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 в виде свободно расположенных пятен, нанесенных тёртым кирпичом и соком лопуха и конопли.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Лепились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конь, женщина, солдат, уточка, петушок, курица, корова, баран, олень, птица-русалка с человеческим лицом (алконост или сирин).</a:t>
            </a:r>
          </a:p>
        </p:txBody>
      </p:sp>
      <p:pic>
        <p:nvPicPr>
          <p:cNvPr id="25602" name="Picture 2" descr="ÐÐ»ÐµÑÐºÐ¾Ð²ÑÐºÐ°Ñ Ð¸Ð³ÑÑÑÐº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/>
          <a:stretch/>
        </p:blipFill>
        <p:spPr bwMode="auto">
          <a:xfrm>
            <a:off x="616449" y="2048910"/>
            <a:ext cx="6155475" cy="405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Ð§ÐµÑÐ½ÑÑÐµÐ½ÑÐºÐ°Ñ Ð¸Ð³ÑÑÑ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701" y="2048911"/>
            <a:ext cx="4806128" cy="406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0852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4615" y="275101"/>
            <a:ext cx="5128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СКОПИНСКАЯ ИГРУШКА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0509" y="798321"/>
            <a:ext cx="118514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середине — второй половине XIX в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производством замысловатых фигурных сосудов прославились гончары города Скопина на Рязанщине. </a:t>
            </a:r>
          </a:p>
        </p:txBody>
      </p:sp>
      <p:pic>
        <p:nvPicPr>
          <p:cNvPr id="26626" name="Picture 2" descr="ÐÐ°ÑÑÐ¸Ð½ÐºÐ¸ Ð¿Ð¾ Ð·Ð°Ð¿ÑÐ¾ÑÑ Ð¡ÐÐÐÐÐÐ¡ÐÐÐ¯ ÐÐÐ Ð£Ð¨ÐÐ Ð¿ÑÐ¸ÑÐ° ÑÐºÐ¾Ð¿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08" y="1787704"/>
            <a:ext cx="6392272" cy="427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ÐÐ°ÑÑÐ¸Ð½ÐºÐ¸ Ð¿Ð¾ Ð·Ð°Ð¿ÑÐ¾ÑÑ Ð¡ÐÐÐÐÐÐ¡ÐÐÐ¯ ÐÐÐ Ð£Ð¨ÐÐ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0" r="15124"/>
          <a:stretch/>
        </p:blipFill>
        <p:spPr bwMode="auto">
          <a:xfrm>
            <a:off x="6883686" y="1787704"/>
            <a:ext cx="4962418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150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3403" y="3877561"/>
            <a:ext cx="547930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Фарфор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имеет плотный спёкшийся черепок белого цвета (иногда с голубоватым оттенком) с низким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водопоглощением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(до 0,2 %), при постукивании издаёт высокий мелодичный звук, в тонких слоях может просвечивать Глазурь не покрывает край борта или основание изделия из фарфора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54904" y="3892039"/>
            <a:ext cx="587142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Фаянс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имеет пористый белый черепок с желтоватым оттенком, пористость черепка 9 — 12 %. Из-за высокой пористости изделия из фаянса полностью покрываются бесцветной глазурью невысокой термостойкости. Фаянс применяется для производства столовой посуды повседневного использования. </a:t>
            </a:r>
          </a:p>
        </p:txBody>
      </p:sp>
      <p:pic>
        <p:nvPicPr>
          <p:cNvPr id="1028" name="Picture 4" descr="https://upload.wikimedia.org/wikipedia/commons/thumb/2/20/Faience-luneville-saint-clement.jpg/800px-Faience-luneville-saint-clemen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71"/>
          <a:stretch/>
        </p:blipFill>
        <p:spPr bwMode="auto">
          <a:xfrm>
            <a:off x="5607548" y="400692"/>
            <a:ext cx="6226311" cy="330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commons/3/33/LFZ_chinaware_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0" b="8934"/>
          <a:stretch/>
        </p:blipFill>
        <p:spPr bwMode="auto">
          <a:xfrm>
            <a:off x="325597" y="400692"/>
            <a:ext cx="5077402" cy="330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2187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7546" y="240958"/>
            <a:ext cx="111269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 и посуду, игрушки лепили из светло-коричневой глины и глазуровали. Даже дефекты, неизбежные в кустарном производстве, мастера обращали на пользу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дела. При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работе они применяли чаще всего </a:t>
            </a: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темно-коричневую глазурь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с добавлением окиси марганца, </a:t>
            </a: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ярко-зеленую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окисью меди, </a:t>
            </a: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густо-желтую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с окисью железа и реже синюю кобальтовую.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Встречаются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такие сюжеты, как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всадник, доярка с 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коровой, птица Скопа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др.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5" descr="C:\Users\Ольга\Desktop\презентации\худ. керамика\керамич.игрушки\скопинская игрушка\image07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2" t="9718" r="104"/>
          <a:stretch/>
        </p:blipFill>
        <p:spPr bwMode="auto">
          <a:xfrm>
            <a:off x="821933" y="2630655"/>
            <a:ext cx="4551452" cy="363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ÐÐ°ÑÑÐ¸Ð½ÐºÐ¸ Ð¿Ð¾ Ð·Ð°Ð¿ÑÐ¾ÑÑ Ð¡ÐÐÐÐÐÐ¡ÐÐÐ¯ ÐÐÐ Ð£Ð¨ÐÐ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925" y="2630655"/>
            <a:ext cx="5443578" cy="3636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2973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27469" y="287676"/>
            <a:ext cx="519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СПИСОК ЛИТЕРАТУРЫ: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728" y="866631"/>
            <a:ext cx="113680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ВеликоРуссия.РФ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Русские народные промыслы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[Электронный ресурс].  - URL: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://xn--b1agjajexqjau1m.xn--p1ai/russkie-narodnye-promysly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Википедия, Свободная энциклопедия [Электронный ресурс].  - URL: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https://ru.wikipedia.org/wiki/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Картинки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Google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[Электронный ресурс]. 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- URL: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https://www.google.ru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/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  <a:tabLst>
                <a:tab pos="630555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Соколов М.В., Соколова М.С. Декоративно-прикладное искусство: Учеб. Пособие для студентов, обучающихся по специальности 03.11 «Изобразительное искусство и черчение». – М.: Гуманитарный изд. Центр ВЛАДОС, 2013. – 399 с.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  <a:tabLst>
                <a:tab pos="630555" algn="l"/>
              </a:tabLs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  <a:tabLst>
                <a:tab pos="630555" algn="l"/>
              </a:tabLst>
            </a:pP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Филимоновская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игрушка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[Электронный ресурс].  - URL: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://filimonovo-museum.ru/toy/436/445.html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333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590" y="3867195"/>
            <a:ext cx="58829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Майолика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имеет пористый черепок,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водопоглощение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около 15 %, изделия имеют гладкую поверхность, блеск, малую толщину стенок, покрываются цветными глазурями и могут иметь декоративные рельефные украшения. Для изготовления майолики применяется литьё.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94791" y="3867195"/>
            <a:ext cx="54848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Гончарная керамика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имеет черепок красно-коричневого цвета (используются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красножгущиеся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глины), большой пористости,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водопоглощение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до 18 %. Изделия могут покрываться бесцветными глазурями, расписываются цветными глиняными красками — ангобами.</a:t>
            </a:r>
          </a:p>
        </p:txBody>
      </p:sp>
      <p:pic>
        <p:nvPicPr>
          <p:cNvPr id="2050" name="Picture 2" descr="https://upload.wikimedia.org/wikipedia/commons/thumb/c/cb/BLW_Dish_with_man_on_horseback.jpg/800px-BLW_Dish_with_man_on_horseb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8" y="169328"/>
            <a:ext cx="3573942" cy="349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Ð³Ð¾Ð½ÑÐ°ÑÐ½Ð°Ñ ÐºÐµÑÐ°Ð¼Ð¸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322" y="169327"/>
            <a:ext cx="4225012" cy="369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730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56043" y="280342"/>
            <a:ext cx="20771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ГЖЕЛЬ</a:t>
            </a:r>
            <a:endParaRPr lang="ru-RU" sz="3200" dirty="0">
              <a:solidFill>
                <a:schemeClr val="accent2">
                  <a:lumMod val="50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3299" y="754369"/>
            <a:ext cx="53203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Старинный гончарный промысел, расположенный недалеко от Москвы, самый крупный из всех художественных промыслов.</a:t>
            </a:r>
          </a:p>
        </p:txBody>
      </p:sp>
      <p:pic>
        <p:nvPicPr>
          <p:cNvPr id="3074" name="Picture 2" descr="ÐÐ°ÑÑÐ¸Ð½ÐºÐ¸ Ð¿Ð¾ Ð·Ð°Ð¿ÑÐ¾ÑÑ Ð³Ð¶ÐµÐ»Ñ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143" y1="45503" x2="4429" y2="42681"/>
                        <a14:foregroundMark x1="5857" y1="41446" x2="9714" y2="40388"/>
                        <a14:foregroundMark x1="4857" y1="43210" x2="1714" y2="47795"/>
                        <a14:foregroundMark x1="6143" y1="42681" x2="6143" y2="42681"/>
                        <a14:foregroundMark x1="1714" y1="50265" x2="1714" y2="50265"/>
                        <a14:foregroundMark x1="3286" y1="54674" x2="3286" y2="54674"/>
                        <a14:foregroundMark x1="1714" y1="52557" x2="6429" y2="57496"/>
                        <a14:foregroundMark x1="4143" y1="58377" x2="7714" y2="58025"/>
                        <a14:foregroundMark x1="7429" y1="56614" x2="10714" y2="61728"/>
                        <a14:foregroundMark x1="10000" y1="67372" x2="9286" y2="66667"/>
                        <a14:foregroundMark x1="10714" y1="62081" x2="9857" y2="66667"/>
                        <a14:foregroundMark x1="3286" y1="58907" x2="3429" y2="57319"/>
                        <a14:foregroundMark x1="23714" y1="82363" x2="32714" y2="93122"/>
                        <a14:foregroundMark x1="25143" y1="90300" x2="21571" y2="85185"/>
                        <a14:foregroundMark x1="61714" y1="92769" x2="70714" y2="80423"/>
                        <a14:foregroundMark x1="69286" y1="77601" x2="65714" y2="77072"/>
                        <a14:foregroundMark x1="46000" y1="74074" x2="41714" y2="67549"/>
                        <a14:foregroundMark x1="62857" y1="71429" x2="66714" y2="65432"/>
                        <a14:foregroundMark x1="63857" y1="72663" x2="66714" y2="69841"/>
                        <a14:foregroundMark x1="76571" y1="88713" x2="79000" y2="79718"/>
                        <a14:foregroundMark x1="91000" y1="66314" x2="93571" y2="548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167" y="729074"/>
            <a:ext cx="666750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2663" y="5114086"/>
            <a:ext cx="21810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latin typeface="arial" panose="020B0604020202020204" pitchFamily="34" charset="0"/>
              </a:rPr>
              <a:t>Сувенир "Сани". Гжельский фарфор.</a:t>
            </a:r>
            <a:endParaRPr lang="ru-RU" sz="2000" i="1" dirty="0"/>
          </a:p>
        </p:txBody>
      </p:sp>
      <p:pic>
        <p:nvPicPr>
          <p:cNvPr id="3076" name="Picture 4" descr="ÐÐ°ÑÑÐ¸Ð½ÐºÐ¸ Ð¿Ð¾ Ð·Ð°Ð¿ÑÐ¾ÑÑ Ð³Ð¶ÐµÐ»Ñ ÑÑÐ²ÐµÐ½Ð¸ÑÑ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1" b="6396"/>
          <a:stretch/>
        </p:blipFill>
        <p:spPr bwMode="auto">
          <a:xfrm>
            <a:off x="821260" y="2447709"/>
            <a:ext cx="2932109" cy="368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703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32" y="107394"/>
            <a:ext cx="118872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Гжельские мастера создали нарядную посуду: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квасники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- декоративные кувшины с кольцевидным туловом, высокой куполообразной крышкой, длинным изогнутым носиком, скульптурной ручкой, часто на четырех массивных округлых ножках;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кумганы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подобные же сосуды, но без сквозного отверстия в корпусе;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кувшины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рукомои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кружки-шутихи, «напейся - не облейся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блюда, тарелк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и другие изделия, украшенные орнаментальной и сюжетной росписью, исполненной зеленой, желтой, синей и фиолетово-коричневой красками по белому фону.</a:t>
            </a:r>
          </a:p>
        </p:txBody>
      </p:sp>
      <p:pic>
        <p:nvPicPr>
          <p:cNvPr id="4098" name="Picture 2" descr="ÐÐ°ÑÑÐ¸Ð½ÐºÐ¸ Ð¿Ð¾ Ð·Ð°Ð¿ÑÐ¾ÑÑ Ð³Ð¶ÐµÐ»Ñ ÐºÑÐ¼Ð³Ð°Ð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724" y="2761689"/>
            <a:ext cx="3527461" cy="352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ÐÐ°ÑÑÐ¸Ð½ÐºÐ¸ Ð¿Ð¾ Ð·Ð°Ð¿ÑÐ¾ÑÑ Ð³Ð¶ÐµÐ»Ñ ÐºÐ²Ð°ÑÐ½Ð¸Ð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32" y="2697235"/>
            <a:ext cx="3609654" cy="360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98281" y="5763531"/>
            <a:ext cx="1457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КУМГАН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21412" y="5763532"/>
            <a:ext cx="1648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КВАСНИК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2" name="Picture 6" descr="ÐÐ°ÑÑÐ¸Ð½ÐºÐ¸ Ð¿Ð¾ Ð·Ð°Ð¿ÑÐ¾ÑÑ Ð³Ð¶ÐµÐ»Ñ Ð½Ð°Ð¿ÐµÐ¹ÑÑ Ð½Ðµ Ð¾Ð±Ð»ÐµÐ¹ÑÑ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5" b="100000" l="0" r="56667">
                        <a14:foregroundMark x1="13167" y1="87273" x2="8667" y2="78409"/>
                        <a14:foregroundMark x1="39833" y1="39318" x2="40833" y2="29318"/>
                        <a14:foregroundMark x1="14333" y1="12955" x2="17000" y2="14091"/>
                        <a14:foregroundMark x1="35000" y1="9773" x2="36000" y2="7955"/>
                        <a14:foregroundMark x1="7833" y1="76818" x2="7167" y2="73636"/>
                        <a14:foregroundMark x1="12167" y1="49545" x2="16000" y2="40227"/>
                        <a14:foregroundMark x1="15333" y1="36364" x2="16000" y2="26591"/>
                        <a14:foregroundMark x1="43167" y1="57727" x2="45333" y2="66136"/>
                        <a14:foregroundMark x1="42833" y1="80000" x2="45333" y2="72727"/>
                        <a14:foregroundMark x1="43667" y1="72500" x2="43000" y2="77500"/>
                        <a14:foregroundMark x1="44667" y1="71136" x2="44333" y2="57273"/>
                        <a14:foregroundMark x1="44167" y1="61136" x2="44667" y2="67045"/>
                        <a14:foregroundMark x1="44167" y1="60000" x2="45500" y2="65682"/>
                        <a14:foregroundMark x1="45667" y1="66591" x2="45000" y2="71364"/>
                        <a14:foregroundMark x1="36500" y1="92500" x2="18333" y2="93636"/>
                        <a14:foregroundMark x1="6833" y1="66136" x2="7167" y2="60227"/>
                        <a14:foregroundMark x1="12333" y1="52273" x2="16000" y2="31364"/>
                        <a14:foregroundMark x1="10167" y1="54091" x2="14667" y2="42045"/>
                        <a14:foregroundMark x1="16000" y1="42955" x2="15833" y2="25000"/>
                        <a14:backgroundMark x1="38333" y1="26818" x2="38667" y2="31591"/>
                        <a14:backgroundMark x1="38500" y1="25000" x2="38167" y2="2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11" r="47172"/>
          <a:stretch/>
        </p:blipFill>
        <p:spPr bwMode="auto">
          <a:xfrm>
            <a:off x="7843309" y="2877264"/>
            <a:ext cx="2515203" cy="334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908768" y="5348032"/>
            <a:ext cx="2208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«напейся – не облейся»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463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6929" y="257225"/>
            <a:ext cx="3042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СКОПИНО</a:t>
            </a:r>
            <a:endParaRPr lang="ru-RU" sz="3200" dirty="0">
              <a:solidFill>
                <a:schemeClr val="accent2">
                  <a:lumMod val="50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1653" y="759506"/>
            <a:ext cx="116303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Среди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очагов народного художественного гончарства уникален промысел декоративной керамики, находящийся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г. Скопин Рязанской области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Первое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упоминание о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Скопинском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гончарном промысле встречается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1640 году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Свой неповторимый стиль искусство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скопинских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мастеров приобрело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1860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годам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C:\Users\Ольга\Desktop\презентации\худ. керамика\скопино\14507554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28" y="2444707"/>
            <a:ext cx="4904200" cy="367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Ольга\Desktop\презентации\худ. керамика\скопино\sk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070" y="2454507"/>
            <a:ext cx="5255517" cy="36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00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171" y="418577"/>
            <a:ext cx="42158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середины XIX в. 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глазури здесь не применялись, а делали обычные черные (</a:t>
            </a:r>
            <a:r>
              <a:rPr lang="ru-RU" sz="24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синюшки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и обварные горшки. С освоением глазурования </a:t>
            </a:r>
            <a:r>
              <a:rPr lang="ru-RU" sz="24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скопинские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изделия стали </a:t>
            </a:r>
            <a:r>
              <a:rPr lang="ru-RU" sz="24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яркими, декоративными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Обычная бытовая посуда </a:t>
            </a:r>
            <a:r>
              <a:rPr lang="ru-RU" sz="24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скопинских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гончаров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XIX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начала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 веков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выполнена из светлой глины, имеет мягкие очертания, края часто заканчивают фестончатые «оборочки».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4" name="Picture 4" descr="Ð¡Ð¾Ð²ÑÐµÐ¼ÐµÐ½Ð½ÑÐµ ÑÐºÐ¾Ð¿Ð¸Ð½ÑÐºÐ¸Ðµ ÐºÐµÑÐ°Ð¼Ð¸ÑÐµÑÐºÐ¸Ðµ ÑÐ°Ð¹Ð½Ð¸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8577"/>
            <a:ext cx="4150566" cy="554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¡ÐºÐ¾Ð¿Ð¸Ð½ÑÐºÐ°Ñ ÐºÐµÑÐ°Ð¼Ð¸ÐºÐ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3" r="12259"/>
          <a:stretch/>
        </p:blipFill>
        <p:spPr bwMode="auto">
          <a:xfrm>
            <a:off x="8803907" y="418577"/>
            <a:ext cx="3042198" cy="554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448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7214" y="223731"/>
            <a:ext cx="5634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КЕРАМИЧЕСКИЕ ИГРУШКИ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5515" y="746951"/>
            <a:ext cx="106782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История русской глиняной игрушки начинается со II тысячелетия до н.э. </a:t>
            </a:r>
          </a:p>
        </p:txBody>
      </p:sp>
      <p:pic>
        <p:nvPicPr>
          <p:cNvPr id="7170" name="Picture 2" descr="ÐÐ°ÑÑÐ¸Ð½ÐºÐ¸ Ð¿Ð¾ Ð·Ð°Ð¿ÑÐ¾ÑÑ ÐºÐµÑÐ°Ð¼Ð¸ÑÐµÑÐºÐ¸Ðµ Ð¸Ð³ÑÑÑÐº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83" y="1461753"/>
            <a:ext cx="5824606" cy="43878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ÐÐ°ÑÑÐ¸Ð½ÐºÐ¸ Ð¿Ð¾ Ð·Ð°Ð¿ÑÐ¾ÑÑ ÐºÐµÑÐ°Ð¼Ð¸ÑÐµÑÐºÐ¸Ðµ Ð¸Ð³ÑÑÑÐº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ÐºÐµÑÐ°Ð¼Ð¸ÑÐµÑÐºÐ¸Ðµ Ð¸Ð³ÑÑÑÐºÐ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8" name="Picture 10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5" t="8598" r="19015" b="6218"/>
          <a:stretch/>
        </p:blipFill>
        <p:spPr bwMode="auto">
          <a:xfrm>
            <a:off x="7726165" y="1640041"/>
            <a:ext cx="3328045" cy="403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437193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279</TotalTime>
  <Words>1517</Words>
  <Application>Microsoft Office PowerPoint</Application>
  <PresentationFormat>Широкоэкранный</PresentationFormat>
  <Paragraphs>69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Arial</vt:lpstr>
      <vt:lpstr>Arial Black</vt:lpstr>
      <vt:lpstr>Calibri</vt:lpstr>
      <vt:lpstr>Calibri Light</vt:lpstr>
      <vt:lpstr>Times New Roman</vt:lpstr>
      <vt:lpstr>Ретро</vt:lpstr>
      <vt:lpstr>ХУДОЖЕСТВЕННАЯ КЕРАМИКА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27</cp:revision>
  <dcterms:created xsi:type="dcterms:W3CDTF">2018-03-28T15:01:04Z</dcterms:created>
  <dcterms:modified xsi:type="dcterms:W3CDTF">2019-01-21T18:51:33Z</dcterms:modified>
</cp:coreProperties>
</file>